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handoutMasterIdLst>
    <p:handoutMasterId r:id="rId3"/>
  </p:handoutMasterIdLst>
  <p:sldIdLst>
    <p:sldId id="283" r:id="rId2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本県の方向性" id="{C1EBDE78-72AF-4BF8-B8E7-D6CF980F6C66}">
          <p14:sldIdLst>
            <p14:sldId id="28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新田 修" initials="新田" lastIdx="1" clrIdx="0">
    <p:extLst>
      <p:ext uri="{19B8F6BF-5375-455C-9EA6-DF929625EA0E}">
        <p15:presenceInfo xmlns:p15="http://schemas.microsoft.com/office/powerpoint/2012/main" userId="S-1-5-21-1464589577-2062517692-3542582186-93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55" autoAdjust="0"/>
    <p:restoredTop sz="94660"/>
  </p:normalViewPr>
  <p:slideViewPr>
    <p:cSldViewPr snapToGrid="0">
      <p:cViewPr varScale="1">
        <p:scale>
          <a:sx n="87" d="100"/>
          <a:sy n="87" d="100"/>
        </p:scale>
        <p:origin x="83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handoutMaster" Target="handoutMasters/handout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4E5DF0-75C0-4285-A146-9E826A174DF4}" type="datetimeFigureOut">
              <a:rPr kumimoji="1" lang="ja-JP" altLang="en-US" smtClean="0"/>
              <a:t>2023/3/21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03197F-F786-4FA3-983B-40863FD6A7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3571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51245-3AF4-4643-B8F1-BA8D667E9FC2}" type="datetimeFigureOut">
              <a:rPr kumimoji="1" lang="ja-JP" altLang="en-US" smtClean="0"/>
              <a:t>2023/3/21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446E4-EEB4-4BB6-BA54-F9CBD90505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9460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51245-3AF4-4643-B8F1-BA8D667E9FC2}" type="datetimeFigureOut">
              <a:rPr kumimoji="1" lang="ja-JP" altLang="en-US" smtClean="0"/>
              <a:t>2023/3/21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446E4-EEB4-4BB6-BA54-F9CBD90505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6071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51245-3AF4-4643-B8F1-BA8D667E9FC2}" type="datetimeFigureOut">
              <a:rPr kumimoji="1" lang="ja-JP" altLang="en-US" smtClean="0"/>
              <a:t>2023/3/21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446E4-EEB4-4BB6-BA54-F9CBD90505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9372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51245-3AF4-4643-B8F1-BA8D667E9FC2}" type="datetimeFigureOut">
              <a:rPr kumimoji="1" lang="ja-JP" altLang="en-US" smtClean="0"/>
              <a:t>2023/3/21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446E4-EEB4-4BB6-BA54-F9CBD90505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7776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51245-3AF4-4643-B8F1-BA8D667E9FC2}" type="datetimeFigureOut">
              <a:rPr kumimoji="1" lang="ja-JP" altLang="en-US" smtClean="0"/>
              <a:t>2023/3/21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446E4-EEB4-4BB6-BA54-F9CBD90505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349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51245-3AF4-4643-B8F1-BA8D667E9FC2}" type="datetimeFigureOut">
              <a:rPr kumimoji="1" lang="ja-JP" altLang="en-US" smtClean="0"/>
              <a:t>2023/3/21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446E4-EEB4-4BB6-BA54-F9CBD90505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7783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51245-3AF4-4643-B8F1-BA8D667E9FC2}" type="datetimeFigureOut">
              <a:rPr kumimoji="1" lang="ja-JP" altLang="en-US" smtClean="0"/>
              <a:t>2023/3/21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446E4-EEB4-4BB6-BA54-F9CBD90505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5827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51245-3AF4-4643-B8F1-BA8D667E9FC2}" type="datetimeFigureOut">
              <a:rPr kumimoji="1" lang="ja-JP" altLang="en-US" smtClean="0"/>
              <a:t>2023/3/21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446E4-EEB4-4BB6-BA54-F9CBD90505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3861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51245-3AF4-4643-B8F1-BA8D667E9FC2}" type="datetimeFigureOut">
              <a:rPr kumimoji="1" lang="ja-JP" altLang="en-US" smtClean="0"/>
              <a:t>2023/3/21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446E4-EEB4-4BB6-BA54-F9CBD90505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8718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51245-3AF4-4643-B8F1-BA8D667E9FC2}" type="datetimeFigureOut">
              <a:rPr kumimoji="1" lang="ja-JP" altLang="en-US" smtClean="0"/>
              <a:t>2023/3/21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446E4-EEB4-4BB6-BA54-F9CBD90505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468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51245-3AF4-4643-B8F1-BA8D667E9FC2}" type="datetimeFigureOut">
              <a:rPr kumimoji="1" lang="ja-JP" altLang="en-US" smtClean="0"/>
              <a:t>2023/3/21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446E4-EEB4-4BB6-BA54-F9CBD90505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02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51245-3AF4-4643-B8F1-BA8D667E9FC2}" type="datetimeFigureOut">
              <a:rPr kumimoji="1" lang="ja-JP" altLang="en-US" smtClean="0"/>
              <a:t>2023/3/21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446E4-EEB4-4BB6-BA54-F9CBD90505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8495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正方形/長方形 48"/>
          <p:cNvSpPr/>
          <p:nvPr/>
        </p:nvSpPr>
        <p:spPr>
          <a:xfrm>
            <a:off x="3962161" y="2829817"/>
            <a:ext cx="5055917" cy="2382877"/>
          </a:xfrm>
          <a:prstGeom prst="rect">
            <a:avLst/>
          </a:prstGeom>
          <a:noFill/>
          <a:ln w="5715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37283" y="274448"/>
            <a:ext cx="9543052" cy="923287"/>
          </a:xfrm>
        </p:spPr>
        <p:txBody>
          <a:bodyPr>
            <a:normAutofit/>
          </a:bodyPr>
          <a:lstStyle/>
          <a:p>
            <a:r>
              <a:rPr kumimoji="1" lang="ja-JP" altLang="en-US" sz="2400" dirty="0"/>
              <a:t>　福島県予防のための子どもの死亡検証体制整備モデル事業の</a:t>
            </a:r>
            <a:r>
              <a:rPr kumimoji="1" lang="ja-JP" altLang="en-US" sz="2400" dirty="0" smtClean="0"/>
              <a:t>流れ</a:t>
            </a:r>
            <a:r>
              <a:rPr kumimoji="1" lang="en-US" altLang="ja-JP" sz="2400" dirty="0" smtClean="0"/>
              <a:t/>
            </a:r>
            <a:br>
              <a:rPr kumimoji="1" lang="en-US" altLang="ja-JP" sz="2400" dirty="0" smtClean="0"/>
            </a:br>
            <a:r>
              <a:rPr kumimoji="1" lang="ja-JP" altLang="en-US" sz="2400" dirty="0" smtClean="0"/>
              <a:t>　　　　　　　　　　　　　　　　　　　　　　　　　　　</a:t>
            </a:r>
            <a:r>
              <a:rPr kumimoji="1" lang="en-US" altLang="ja-JP" sz="1400" dirty="0" smtClean="0"/>
              <a:t>R4</a:t>
            </a:r>
            <a:r>
              <a:rPr kumimoji="1" lang="ja-JP" altLang="en-US" sz="1400" dirty="0" smtClean="0"/>
              <a:t>年度修正</a:t>
            </a:r>
            <a:endParaRPr kumimoji="1" lang="ja-JP" altLang="en-US" sz="1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83108" y="1352160"/>
            <a:ext cx="3494532" cy="40011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000" dirty="0"/>
              <a:t>２．情報収集・整理等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612076" y="6084706"/>
            <a:ext cx="7738793" cy="40011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ja-JP" altLang="en-US" sz="2000" dirty="0"/>
              <a:t>　　　 １．福島県予防のための子どもの死亡検証推進会議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358384" y="1352160"/>
            <a:ext cx="6185916" cy="40011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ja-JP" altLang="en-US" sz="2000" dirty="0"/>
              <a:t>３．多機関検証ワーキンググループ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77012" y="1811403"/>
            <a:ext cx="2283773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/>
              <a:t>　死亡調査票収集</a:t>
            </a:r>
            <a:endParaRPr kumimoji="1" lang="en-US" altLang="ja-JP" dirty="0"/>
          </a:p>
          <a:p>
            <a:r>
              <a:rPr kumimoji="1" lang="ja-JP" altLang="en-US" dirty="0"/>
              <a:t>　不足の情報収集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10764" y="2522619"/>
            <a:ext cx="2088227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事務局</a:t>
            </a:r>
            <a:endParaRPr kumimoji="1" lang="en-US" altLang="ja-JP" dirty="0"/>
          </a:p>
          <a:p>
            <a:pPr algn="ctr"/>
            <a:r>
              <a:rPr kumimoji="1" lang="en-US" altLang="ja-JP" dirty="0"/>
              <a:t>(</a:t>
            </a:r>
            <a:r>
              <a:rPr kumimoji="1" lang="ja-JP" altLang="en-US" dirty="0"/>
              <a:t>児童家庭課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000166" y="2830378"/>
            <a:ext cx="4979909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>
              <a:defRPr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ja-JP" altLang="en-US" dirty="0"/>
              <a:t>　　</a:t>
            </a:r>
            <a:r>
              <a:rPr lang="ja-JP" altLang="en-US" dirty="0" smtClean="0"/>
              <a:t>③ </a:t>
            </a:r>
            <a:r>
              <a:rPr lang="ja-JP" altLang="en-US" dirty="0"/>
              <a:t>子どもの死亡に関係する機関から</a:t>
            </a:r>
            <a:endParaRPr lang="en-US" altLang="ja-JP" dirty="0"/>
          </a:p>
          <a:p>
            <a:r>
              <a:rPr lang="ja-JP" altLang="en-US" dirty="0"/>
              <a:t>　 　　追加情報の提供</a:t>
            </a:r>
            <a:endParaRPr lang="en-US" altLang="ja-JP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358384" y="1808724"/>
            <a:ext cx="6185916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④個別</a:t>
            </a:r>
            <a:r>
              <a:rPr kumimoji="1" lang="ja-JP" altLang="en-US" dirty="0"/>
              <a:t>検証事例の選定（スクリーニング）</a:t>
            </a:r>
            <a:r>
              <a:rPr kumimoji="1" lang="ja-JP" altLang="en-US" dirty="0" smtClean="0"/>
              <a:t>・⑤個別</a:t>
            </a:r>
            <a:r>
              <a:rPr kumimoji="1" lang="ja-JP" altLang="en-US" dirty="0"/>
              <a:t>検証</a:t>
            </a:r>
            <a:endParaRPr kumimoji="1" lang="en-US" altLang="ja-JP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9152791" y="4931869"/>
            <a:ext cx="2201009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報告書案を作成</a:t>
            </a:r>
            <a:endParaRPr kumimoji="1" lang="en-US" altLang="ja-JP" dirty="0"/>
          </a:p>
        </p:txBody>
      </p:sp>
      <p:cxnSp>
        <p:nvCxnSpPr>
          <p:cNvPr id="37" name="直線矢印コネクタ 36"/>
          <p:cNvCxnSpPr>
            <a:cxnSpLocks/>
          </p:cNvCxnSpPr>
          <p:nvPr/>
        </p:nvCxnSpPr>
        <p:spPr>
          <a:xfrm flipH="1" flipV="1">
            <a:off x="2653138" y="3069778"/>
            <a:ext cx="1224000" cy="343721"/>
          </a:xfrm>
          <a:prstGeom prst="straightConnector1">
            <a:avLst/>
          </a:prstGeom>
          <a:ln w="76200">
            <a:solidFill>
              <a:schemeClr val="accent4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/>
          <p:cNvSpPr txBox="1"/>
          <p:nvPr/>
        </p:nvSpPr>
        <p:spPr>
          <a:xfrm>
            <a:off x="4134641" y="3719983"/>
            <a:ext cx="1508760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algn="ctr">
              <a:defRPr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ja-JP" altLang="en-US" dirty="0"/>
              <a:t>警察</a:t>
            </a: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784925" y="3730339"/>
            <a:ext cx="1508760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algn="ctr">
              <a:defRPr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ja-JP" altLang="en-US" dirty="0"/>
              <a:t>消防</a:t>
            </a: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134641" y="4454712"/>
            <a:ext cx="1508760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algn="ctr">
              <a:defRPr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ja-JP" altLang="en-US" dirty="0"/>
              <a:t>保育所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5784925" y="4447902"/>
            <a:ext cx="1508760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algn="ctr">
              <a:defRPr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ja-JP" altLang="en-US" dirty="0"/>
              <a:t>児童相談所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7378975" y="3737521"/>
            <a:ext cx="1508760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algn="ctr">
              <a:defRPr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ja-JP" altLang="en-US" dirty="0"/>
              <a:t>市町村</a:t>
            </a: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7378975" y="4463881"/>
            <a:ext cx="1508760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algn="ctr">
              <a:defRPr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ja-JP" altLang="en-US" dirty="0"/>
              <a:t>学校など</a:t>
            </a:r>
          </a:p>
        </p:txBody>
      </p:sp>
      <p:sp>
        <p:nvSpPr>
          <p:cNvPr id="51" name="上矢印 50"/>
          <p:cNvSpPr/>
          <p:nvPr/>
        </p:nvSpPr>
        <p:spPr>
          <a:xfrm rot="10800000">
            <a:off x="9924034" y="3806692"/>
            <a:ext cx="446151" cy="1017352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左右矢印 52"/>
          <p:cNvSpPr/>
          <p:nvPr/>
        </p:nvSpPr>
        <p:spPr>
          <a:xfrm rot="9853753">
            <a:off x="2594406" y="2276926"/>
            <a:ext cx="2767363" cy="310285"/>
          </a:xfrm>
          <a:prstGeom prst="left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上矢印 38"/>
          <p:cNvSpPr/>
          <p:nvPr/>
        </p:nvSpPr>
        <p:spPr>
          <a:xfrm>
            <a:off x="964951" y="3179635"/>
            <a:ext cx="344663" cy="1993391"/>
          </a:xfrm>
          <a:prstGeom prst="upArrow">
            <a:avLst>
              <a:gd name="adj1" fmla="val 44939"/>
              <a:gd name="adj2" fmla="val 50000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9152792" y="3359859"/>
            <a:ext cx="2201009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　⑥概観</a:t>
            </a:r>
            <a:r>
              <a:rPr kumimoji="1" lang="ja-JP" altLang="en-US" dirty="0"/>
              <a:t>検証</a:t>
            </a:r>
            <a:endParaRPr kumimoji="1" lang="en-US" altLang="ja-JP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76005" y="3766149"/>
            <a:ext cx="1560173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>
              <a:defRPr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ja-JP" altLang="en-US" dirty="0" smtClean="0"/>
              <a:t>②死亡</a:t>
            </a:r>
            <a:r>
              <a:rPr lang="ja-JP" altLang="en-US" dirty="0"/>
              <a:t>調査票</a:t>
            </a:r>
            <a:endParaRPr lang="en-US" altLang="ja-JP" dirty="0"/>
          </a:p>
          <a:p>
            <a:r>
              <a:rPr lang="ja-JP" altLang="en-US" dirty="0"/>
              <a:t>　の提出</a:t>
            </a:r>
          </a:p>
        </p:txBody>
      </p:sp>
      <p:sp>
        <p:nvSpPr>
          <p:cNvPr id="48" name="上矢印 47"/>
          <p:cNvSpPr/>
          <p:nvPr/>
        </p:nvSpPr>
        <p:spPr>
          <a:xfrm rot="10800000">
            <a:off x="9935101" y="2265566"/>
            <a:ext cx="446151" cy="1017352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上矢印 49"/>
          <p:cNvSpPr/>
          <p:nvPr/>
        </p:nvSpPr>
        <p:spPr>
          <a:xfrm rot="10800000">
            <a:off x="9914725" y="5372650"/>
            <a:ext cx="446151" cy="701322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矢印: 上向き折線 17">
            <a:extLst>
              <a:ext uri="{FF2B5EF4-FFF2-40B4-BE49-F238E27FC236}">
                <a16:creationId xmlns:a16="http://schemas.microsoft.com/office/drawing/2014/main" id="{07EA7CAF-1B8B-B97F-2B8F-2A2214E8EF85}"/>
              </a:ext>
            </a:extLst>
          </p:cNvPr>
          <p:cNvSpPr/>
          <p:nvPr/>
        </p:nvSpPr>
        <p:spPr>
          <a:xfrm rot="10800000" flipV="1">
            <a:off x="1007704" y="5819357"/>
            <a:ext cx="549746" cy="583311"/>
          </a:xfrm>
          <a:prstGeom prst="bentUpArrow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CD32219-451B-C913-6C00-89F4769B2161}"/>
              </a:ext>
            </a:extLst>
          </p:cNvPr>
          <p:cNvSpPr txBox="1"/>
          <p:nvPr/>
        </p:nvSpPr>
        <p:spPr>
          <a:xfrm>
            <a:off x="1367570" y="6139334"/>
            <a:ext cx="1761066" cy="353943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algn="ctr">
              <a:defRPr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ja-JP" altLang="en-US" sz="1700" dirty="0" smtClean="0"/>
              <a:t>①遺族</a:t>
            </a:r>
            <a:r>
              <a:rPr lang="ja-JP" altLang="en-US" sz="1700" dirty="0"/>
              <a:t>の同意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10764" y="5173026"/>
            <a:ext cx="1305553" cy="646331"/>
          </a:xfrm>
          <a:prstGeom prst="rect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algn="ctr">
              <a:defRPr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ja-JP" altLang="en-US" dirty="0"/>
              <a:t>モデル</a:t>
            </a:r>
            <a:endParaRPr lang="en-US" altLang="ja-JP" dirty="0"/>
          </a:p>
          <a:p>
            <a:r>
              <a:rPr lang="ja-JP" altLang="en-US" dirty="0"/>
              <a:t>医療機関</a:t>
            </a:r>
          </a:p>
        </p:txBody>
      </p:sp>
      <p:sp>
        <p:nvSpPr>
          <p:cNvPr id="32" name="上矢印 31"/>
          <p:cNvSpPr/>
          <p:nvPr/>
        </p:nvSpPr>
        <p:spPr>
          <a:xfrm>
            <a:off x="2209444" y="3187344"/>
            <a:ext cx="353664" cy="2933596"/>
          </a:xfrm>
          <a:prstGeom prst="upArrow">
            <a:avLst>
              <a:gd name="adj1" fmla="val 44939"/>
              <a:gd name="adj2" fmla="val 50000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111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27065</TotalTime>
  <Words>152</Words>
  <Application>Microsoft Office PowerPoint</Application>
  <PresentationFormat>ワイド画面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HGｺﾞｼｯｸE</vt:lpstr>
      <vt:lpstr>HG創英角ｺﾞｼｯｸUB</vt:lpstr>
      <vt:lpstr>游ゴシック</vt:lpstr>
      <vt:lpstr>Arial</vt:lpstr>
      <vt:lpstr>Franklin Gothic Book</vt:lpstr>
      <vt:lpstr>Franklin Gothic Medium</vt:lpstr>
      <vt:lpstr>Office テーマ</vt:lpstr>
      <vt:lpstr>　福島県予防のための子どもの死亡検証体制整備モデル事業の流れ 　　　　　　　　　　　　　　　　　　　　　　　　　　　R4年度修正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CDRモデル事業</dc:title>
  <dc:creator>新田 修</dc:creator>
  <cp:lastModifiedBy>遠藤 智子</cp:lastModifiedBy>
  <cp:revision>144</cp:revision>
  <cp:lastPrinted>2023-03-21T11:04:12Z</cp:lastPrinted>
  <dcterms:created xsi:type="dcterms:W3CDTF">2020-10-29T04:14:58Z</dcterms:created>
  <dcterms:modified xsi:type="dcterms:W3CDTF">2023-03-21T11:35:57Z</dcterms:modified>
</cp:coreProperties>
</file>