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12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39B3-F961-4386-A826-D3A0D4426529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2AE65-DAD9-467E-8D65-17FB8BA44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081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39B3-F961-4386-A826-D3A0D4426529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2AE65-DAD9-467E-8D65-17FB8BA44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89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39B3-F961-4386-A826-D3A0D4426529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2AE65-DAD9-467E-8D65-17FB8BA44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102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39B3-F961-4386-A826-D3A0D4426529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2AE65-DAD9-467E-8D65-17FB8BA44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44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39B3-F961-4386-A826-D3A0D4426529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2AE65-DAD9-467E-8D65-17FB8BA44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53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39B3-F961-4386-A826-D3A0D4426529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2AE65-DAD9-467E-8D65-17FB8BA44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3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39B3-F961-4386-A826-D3A0D4426529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2AE65-DAD9-467E-8D65-17FB8BA44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25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39B3-F961-4386-A826-D3A0D4426529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2AE65-DAD9-467E-8D65-17FB8BA44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201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39B3-F961-4386-A826-D3A0D4426529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2AE65-DAD9-467E-8D65-17FB8BA44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104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39B3-F961-4386-A826-D3A0D4426529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2AE65-DAD9-467E-8D65-17FB8BA44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683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39B3-F961-4386-A826-D3A0D4426529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2AE65-DAD9-467E-8D65-17FB8BA44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12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739B3-F961-4386-A826-D3A0D4426529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2AE65-DAD9-467E-8D65-17FB8BA44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29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C:\Users\230503@a.pref.fukushima.lg.jp\Documents\動物愛護関連\飼い犬のしつけ方教室\boardframe1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94" y="120998"/>
            <a:ext cx="6484620" cy="312804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テキスト ボックス 7"/>
          <p:cNvSpPr txBox="1"/>
          <p:nvPr/>
        </p:nvSpPr>
        <p:spPr>
          <a:xfrm>
            <a:off x="-18546" y="72123"/>
            <a:ext cx="6781800" cy="4762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228600" algn="ctr">
              <a:lnSpc>
                <a:spcPts val="3000"/>
              </a:lnSpc>
              <a:spcAft>
                <a:spcPts val="0"/>
              </a:spcAft>
            </a:pPr>
            <a:r>
              <a:rPr lang="ja-JP" sz="1800" kern="100" dirty="0"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現在犬を飼っている方、これから犬を飼いたい方へ</a:t>
            </a:r>
            <a:endParaRPr lang="ja-JP" sz="1050" kern="100" dirty="0"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800" kern="100" dirty="0"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1"/>
          <p:cNvSpPr txBox="1"/>
          <p:nvPr/>
        </p:nvSpPr>
        <p:spPr>
          <a:xfrm rot="20865953">
            <a:off x="410404" y="128047"/>
            <a:ext cx="4806872" cy="239254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6000"/>
              </a:lnSpc>
              <a:spcAft>
                <a:spcPts val="0"/>
              </a:spcAft>
            </a:pPr>
            <a:r>
              <a:rPr lang="ja-JP" altLang="en-US" sz="3200" b="1" kern="100" dirty="0" smtClean="0">
                <a:ln w="2857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ea typeface="EPSON 太丸ゴシック体Ｂ"/>
                <a:cs typeface="Times New Roman" panose="02020603050405020304" pitchFamily="18" charset="0"/>
              </a:rPr>
              <a:t>令和６</a:t>
            </a:r>
            <a:r>
              <a:rPr lang="ja-JP" sz="3200" b="1" kern="100" dirty="0" smtClean="0">
                <a:ln w="2857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ea typeface="EPSON 太丸ゴシック体Ｂ"/>
                <a:cs typeface="Times New Roman" panose="02020603050405020304" pitchFamily="18" charset="0"/>
              </a:rPr>
              <a:t>年度</a:t>
            </a:r>
            <a:endParaRPr lang="ja-JP" sz="32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7800"/>
              </a:lnSpc>
              <a:spcAft>
                <a:spcPts val="0"/>
              </a:spcAft>
            </a:pPr>
            <a:r>
              <a:rPr lang="ja-JP" sz="5400" b="1" kern="100" dirty="0">
                <a:ln w="2857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ea typeface="EPSON 太丸ゴシック体Ｂ"/>
                <a:cs typeface="Times New Roman" panose="02020603050405020304" pitchFamily="18" charset="0"/>
              </a:rPr>
              <a:t>飼い犬の</a:t>
            </a:r>
            <a:endParaRPr lang="ja-JP" sz="54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7800"/>
              </a:lnSpc>
              <a:spcAft>
                <a:spcPts val="0"/>
              </a:spcAft>
            </a:pPr>
            <a:r>
              <a:rPr lang="ja-JP" sz="5400" b="1" kern="100" dirty="0">
                <a:ln w="2857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ea typeface="EPSON 太丸ゴシック体Ｂ"/>
                <a:cs typeface="Times New Roman" panose="02020603050405020304" pitchFamily="18" charset="0"/>
              </a:rPr>
              <a:t>しつけ方教室</a:t>
            </a:r>
            <a:endParaRPr lang="ja-JP" sz="54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6"/>
          <p:cNvSpPr txBox="1"/>
          <p:nvPr/>
        </p:nvSpPr>
        <p:spPr>
          <a:xfrm>
            <a:off x="772828" y="5600357"/>
            <a:ext cx="5199051" cy="70787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会場</a:t>
            </a:r>
            <a:r>
              <a:rPr lang="ja-JP" altLang="en-US" sz="1400" b="1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（会　津）：</a:t>
            </a:r>
            <a:r>
              <a:rPr lang="ja-JP" sz="1400" b="1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会津</a:t>
            </a:r>
            <a:r>
              <a:rPr lang="ja-JP" sz="1400" b="1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保健福祉事務所　</a:t>
            </a:r>
            <a:r>
              <a:rPr lang="ja-JP" sz="1400" b="1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会議室</a:t>
            </a:r>
            <a:r>
              <a:rPr lang="ja-JP" altLang="en-US" sz="1400" b="1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（学科・実技）</a:t>
            </a:r>
            <a:endParaRPr lang="en-US" altLang="ja-JP" sz="1400" b="1" kern="100" dirty="0" smtClean="0">
              <a:effectLst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b="1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会場（南会津）：南会津保健福祉事務所（学科）</a:t>
            </a:r>
            <a:endParaRPr lang="en-US" altLang="ja-JP" sz="1400" b="1" kern="100" dirty="0" smtClean="0">
              <a:effectLst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b="1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　　南会津町田島体育館（実技）</a:t>
            </a:r>
            <a:endParaRPr lang="en-US" altLang="ja-JP" sz="1400" b="1" kern="100" dirty="0" smtClean="0">
              <a:effectLst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sz="1100" kern="100" dirty="0">
              <a:solidFill>
                <a:srgbClr val="FF0000"/>
              </a:solidFill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3"/>
          <p:cNvSpPr txBox="1"/>
          <p:nvPr/>
        </p:nvSpPr>
        <p:spPr>
          <a:xfrm>
            <a:off x="105389" y="6275563"/>
            <a:ext cx="6746875" cy="10096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ja-JP" sz="1600" b="1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学科講習</a:t>
            </a:r>
            <a:r>
              <a:rPr lang="en-US" sz="1600" b="1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sz="16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sz="14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定員</a:t>
            </a:r>
            <a:r>
              <a:rPr lang="ja-JP" sz="1400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400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会津会場３組程度、南会津会場６組</a:t>
            </a:r>
            <a:r>
              <a:rPr lang="ja-JP" sz="1400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程度</a:t>
            </a:r>
            <a:r>
              <a:rPr lang="en-US" sz="1600" b="1" kern="100" dirty="0"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52400" algn="just">
              <a:lnSpc>
                <a:spcPts val="1800"/>
              </a:lnSpc>
              <a:spcAft>
                <a:spcPts val="0"/>
              </a:spcAft>
            </a:pPr>
            <a:r>
              <a:rPr lang="ja-JP" sz="12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飼い犬に関する法令、しつけ方、問題行動等について学びます。</a:t>
            </a:r>
            <a:endParaRPr lang="ja-JP" sz="13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52400" algn="just">
              <a:lnSpc>
                <a:spcPts val="1800"/>
              </a:lnSpc>
              <a:spcAft>
                <a:spcPts val="0"/>
              </a:spcAft>
            </a:pP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sz="1300" u="wavy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人のみ</a:t>
            </a: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の受講となります。</a:t>
            </a:r>
            <a:r>
              <a:rPr lang="ja-JP" sz="1300" u="wavy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犬は連れてこないでください</a:t>
            </a: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。</a:t>
            </a:r>
            <a:endParaRPr lang="ja-JP" sz="13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52400" algn="just">
              <a:lnSpc>
                <a:spcPts val="1800"/>
              </a:lnSpc>
              <a:spcAft>
                <a:spcPts val="0"/>
              </a:spcAft>
            </a:pP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・時間：午前【</a:t>
            </a:r>
            <a:r>
              <a:rPr lang="en-US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10:00</a:t>
            </a: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12:00</a:t>
            </a: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（受付</a:t>
            </a:r>
            <a:r>
              <a:rPr lang="en-US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9:30</a:t>
            </a: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～）】午後【</a:t>
            </a:r>
            <a:r>
              <a:rPr lang="en-US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13:30</a:t>
            </a: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15:30</a:t>
            </a: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（受付</a:t>
            </a:r>
            <a:r>
              <a:rPr lang="en-US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13:00</a:t>
            </a: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～）】</a:t>
            </a:r>
            <a:endParaRPr lang="ja-JP" sz="13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8"/>
          <p:cNvSpPr txBox="1"/>
          <p:nvPr/>
        </p:nvSpPr>
        <p:spPr>
          <a:xfrm>
            <a:off x="111125" y="7252548"/>
            <a:ext cx="6746875" cy="14890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ja-JP" sz="1600" b="1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実技講習</a:t>
            </a:r>
            <a:r>
              <a:rPr lang="en-US" sz="1600" b="1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sz="16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sz="14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定員</a:t>
            </a:r>
            <a:r>
              <a:rPr lang="ja-JP" sz="1400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400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会津会場３組程度、南会津会場６</a:t>
            </a:r>
            <a:r>
              <a:rPr lang="ja-JP" sz="1400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組</a:t>
            </a:r>
            <a:r>
              <a:rPr lang="ja-JP" sz="14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程度</a:t>
            </a:r>
            <a:r>
              <a:rPr lang="en-US" sz="1600" b="1" kern="100" dirty="0"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52400" algn="just">
              <a:lnSpc>
                <a:spcPts val="1800"/>
              </a:lnSpc>
              <a:spcAft>
                <a:spcPts val="0"/>
              </a:spcAft>
            </a:pPr>
            <a:r>
              <a:rPr lang="ja-JP" sz="12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学科講習を受けた方が対象となります。</a:t>
            </a:r>
            <a:endParaRPr lang="ja-JP" sz="13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52400" algn="just">
              <a:lnSpc>
                <a:spcPts val="1800"/>
              </a:lnSpc>
              <a:spcAft>
                <a:spcPts val="0"/>
              </a:spcAft>
            </a:pP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・飼い犬やデモ</a:t>
            </a:r>
            <a:r>
              <a:rPr lang="ja-JP" sz="1300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犬</a:t>
            </a:r>
            <a:r>
              <a:rPr lang="ja-JP" altLang="en-US" sz="1300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とともに</a:t>
            </a:r>
            <a:r>
              <a:rPr lang="ja-JP" sz="1300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しつけ方</a:t>
            </a: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の実技講習を行います。</a:t>
            </a:r>
            <a:endParaRPr lang="ja-JP" sz="13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52400" algn="just">
              <a:lnSpc>
                <a:spcPts val="1800"/>
              </a:lnSpc>
              <a:spcAft>
                <a:spcPts val="0"/>
              </a:spcAft>
            </a:pP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・飼い主さんは、</a:t>
            </a:r>
            <a:r>
              <a:rPr lang="ja-JP" sz="1300" u="wavy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飼い犬と一緒</a:t>
            </a: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に参加できます。</a:t>
            </a:r>
            <a:endParaRPr lang="ja-JP" sz="13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52400" algn="just">
              <a:lnSpc>
                <a:spcPts val="1800"/>
              </a:lnSpc>
              <a:spcAft>
                <a:spcPts val="0"/>
              </a:spcAft>
            </a:pP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・時間：午前【</a:t>
            </a:r>
            <a:r>
              <a:rPr lang="en-US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10:00</a:t>
            </a: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12:00</a:t>
            </a: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（受付</a:t>
            </a:r>
            <a:r>
              <a:rPr lang="en-US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9:30</a:t>
            </a: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～）】午後【</a:t>
            </a:r>
            <a:r>
              <a:rPr lang="en-US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13:30</a:t>
            </a: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15:30</a:t>
            </a: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（受付</a:t>
            </a:r>
            <a:r>
              <a:rPr lang="en-US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13:00</a:t>
            </a:r>
            <a:r>
              <a:rPr lang="ja-JP" sz="13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～）】</a:t>
            </a:r>
            <a:endParaRPr lang="ja-JP" sz="13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ts val="1800"/>
              </a:lnSpc>
              <a:spcAft>
                <a:spcPts val="0"/>
              </a:spcAft>
            </a:pPr>
            <a:r>
              <a:rPr lang="en-US" sz="1300" kern="100" dirty="0"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3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en-US" sz="1300" kern="100" dirty="0"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 </a:t>
            </a:r>
            <a:endParaRPr lang="ja-JP" sz="13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025214" y="7352513"/>
            <a:ext cx="1784985" cy="635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200" kern="100" dirty="0">
                <a:effectLst/>
                <a:ea typeface="ＤＦ平成ゴシック体W5" panose="020B0509000000000000" pitchFamily="49" charset="-128"/>
                <a:cs typeface="Times New Roman" panose="02020603050405020304" pitchFamily="18" charset="0"/>
              </a:rPr>
              <a:t>受講料無料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2"/>
          <p:cNvSpPr txBox="1"/>
          <p:nvPr/>
        </p:nvSpPr>
        <p:spPr>
          <a:xfrm>
            <a:off x="-82861" y="8407803"/>
            <a:ext cx="6746875" cy="12573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200"/>
              </a:lnSpc>
              <a:spcAft>
                <a:spcPts val="0"/>
              </a:spcAft>
            </a:pPr>
            <a:r>
              <a:rPr lang="ja-JP" sz="16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お問い合わせ先</a:t>
            </a:r>
            <a:endParaRPr lang="ja-JP" sz="105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2200"/>
              </a:lnSpc>
              <a:spcAft>
                <a:spcPts val="0"/>
              </a:spcAft>
            </a:pPr>
            <a:r>
              <a:rPr lang="ja-JP" sz="16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動物愛護センター会津支所 </a:t>
            </a:r>
            <a:r>
              <a:rPr lang="ja-JP" sz="1600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会津若松市</a:t>
            </a:r>
            <a:r>
              <a:rPr lang="ja-JP" altLang="en-US" sz="1600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城東町５－１２</a:t>
            </a:r>
            <a:endParaRPr lang="en-US" altLang="ja-JP" sz="1600" kern="100" dirty="0" smtClean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2200"/>
              </a:lnSpc>
              <a:spcAft>
                <a:spcPts val="0"/>
              </a:spcAft>
            </a:pPr>
            <a:r>
              <a:rPr lang="ja-JP" altLang="en-US" sz="1200" b="1" kern="100" dirty="0" smtClean="0"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注</a:t>
            </a:r>
            <a:r>
              <a:rPr lang="ja-JP" altLang="en-US" sz="1200" b="1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：令和３年５月６日に移転しました。</a:t>
            </a:r>
            <a:endParaRPr lang="ja-JP" sz="120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2200"/>
              </a:lnSpc>
              <a:spcAft>
                <a:spcPts val="0"/>
              </a:spcAft>
            </a:pPr>
            <a:r>
              <a:rPr lang="en-US" sz="16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TEL 0242-29-5517 FAX </a:t>
            </a:r>
            <a:r>
              <a:rPr lang="en-US" sz="1600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0242-29-5513</a:t>
            </a:r>
          </a:p>
          <a:p>
            <a:pPr algn="ctr">
              <a:lnSpc>
                <a:spcPts val="2200"/>
              </a:lnSpc>
              <a:spcAft>
                <a:spcPts val="0"/>
              </a:spcAft>
            </a:pPr>
            <a:r>
              <a:rPr lang="ja-JP" altLang="en-US" sz="1600" b="1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申し込みは電話もしくはセンター窓口で（先着順）</a:t>
            </a:r>
            <a:endParaRPr lang="ja-JP" sz="160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587435" y="3211730"/>
            <a:ext cx="3828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～人と犬が幸せに暮らすために～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テキスト ボックス 9"/>
          <p:cNvSpPr txBox="1"/>
          <p:nvPr/>
        </p:nvSpPr>
        <p:spPr>
          <a:xfrm>
            <a:off x="196083" y="3332279"/>
            <a:ext cx="6746875" cy="4000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2500"/>
              </a:lnSpc>
              <a:spcAft>
                <a:spcPts val="0"/>
              </a:spcAft>
            </a:pPr>
            <a:r>
              <a:rPr lang="ja-JP" sz="1600" b="1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開催日程</a:t>
            </a:r>
            <a:endParaRPr lang="ja-JP" sz="16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293805"/>
              </p:ext>
            </p:extLst>
          </p:nvPr>
        </p:nvGraphicFramePr>
        <p:xfrm>
          <a:off x="120598" y="3711056"/>
          <a:ext cx="6689601" cy="1890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8288">
                  <a:extLst>
                    <a:ext uri="{9D8B030D-6E8A-4147-A177-3AD203B41FA5}">
                      <a16:colId xmlns:a16="http://schemas.microsoft.com/office/drawing/2014/main" val="4195964546"/>
                    </a:ext>
                  </a:extLst>
                </a:gridCol>
                <a:gridCol w="2545233">
                  <a:extLst>
                    <a:ext uri="{9D8B030D-6E8A-4147-A177-3AD203B41FA5}">
                      <a16:colId xmlns:a16="http://schemas.microsoft.com/office/drawing/2014/main" val="6026914"/>
                    </a:ext>
                  </a:extLst>
                </a:gridCol>
                <a:gridCol w="2696080">
                  <a:extLst>
                    <a:ext uri="{9D8B030D-6E8A-4147-A177-3AD203B41FA5}">
                      <a16:colId xmlns:a16="http://schemas.microsoft.com/office/drawing/2014/main" val="4217083766"/>
                    </a:ext>
                  </a:extLst>
                </a:gridCol>
              </a:tblGrid>
              <a:tr h="244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624" marR="626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330200"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学科講習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624" marR="626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330200"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実技講習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624" marR="626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1115344"/>
                  </a:ext>
                </a:extLst>
              </a:tr>
              <a:tr h="319984">
                <a:tc>
                  <a:txBody>
                    <a:bodyPr/>
                    <a:lstStyle/>
                    <a:p>
                      <a:pPr indent="165100" algn="just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（会津）</a:t>
                      </a:r>
                      <a:endParaRPr lang="ja-JP" sz="1200" kern="100" dirty="0">
                        <a:solidFill>
                          <a:srgbClr val="FF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624" marR="626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83185"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８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（水）　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午前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624" marR="626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83185"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５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１５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（水）　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午前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624" marR="626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2809236"/>
                  </a:ext>
                </a:extLst>
              </a:tr>
              <a:tr h="333318">
                <a:tc>
                  <a:txBody>
                    <a:bodyPr/>
                    <a:lstStyle/>
                    <a:p>
                      <a:pPr indent="165100" algn="just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</a:t>
                      </a:r>
                      <a:r>
                        <a:rPr lang="ja-JP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（南会津）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624" marR="626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83185"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６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（水）　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午前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624" marR="626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83185"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６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１２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（水）　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午前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624" marR="626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4732432"/>
                  </a:ext>
                </a:extLst>
              </a:tr>
              <a:tr h="306402">
                <a:tc>
                  <a:txBody>
                    <a:bodyPr/>
                    <a:lstStyle/>
                    <a:p>
                      <a:pPr indent="165100"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第３回（会津）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624" marR="626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83185"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７月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１７日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（水）　午前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624" marR="626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83185"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７月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２４日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（水）　午前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624" marR="626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58881"/>
                  </a:ext>
                </a:extLst>
              </a:tr>
              <a:tr h="304982">
                <a:tc>
                  <a:txBody>
                    <a:bodyPr/>
                    <a:lstStyle/>
                    <a:p>
                      <a:pPr indent="165100"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第４回（会津）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624" marR="626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83185"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９月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１１日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（水）　午前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624" marR="626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83185"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９月１８日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（水）　午前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624" marR="626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0416349"/>
                  </a:ext>
                </a:extLst>
              </a:tr>
              <a:tr h="381380">
                <a:tc>
                  <a:txBody>
                    <a:bodyPr/>
                    <a:lstStyle/>
                    <a:p>
                      <a:pPr indent="165100" algn="just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（会津）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624" marR="626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83185"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１１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（水）　　 </a:t>
                      </a:r>
                      <a:r>
                        <a:rPr 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u="sng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午後</a:t>
                      </a:r>
                      <a:endParaRPr lang="ja-JP" sz="1200" u="sng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624" marR="626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83185" algn="l">
                        <a:spcAft>
                          <a:spcPts val="0"/>
                        </a:spcAft>
                      </a:pPr>
                      <a:r>
                        <a:rPr lang="ja-JP" altLang="en-US" sz="1200" kern="100" baseline="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１１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１３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（水）</a:t>
                      </a:r>
                      <a:r>
                        <a:rPr 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200" kern="100" baseline="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r>
                        <a:rPr lang="ja-JP" altLang="en-US" sz="1200" u="sng" kern="1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午後</a:t>
                      </a:r>
                      <a:endParaRPr lang="ja-JP" sz="1200" u="sng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624" marR="626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5881129"/>
                  </a:ext>
                </a:extLst>
              </a:tr>
            </a:tbl>
          </a:graphicData>
        </a:graphic>
      </p:graphicFrame>
      <p:pic>
        <p:nvPicPr>
          <p:cNvPr id="20" name="図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454" y="613771"/>
            <a:ext cx="1305594" cy="1419629"/>
          </a:xfrm>
          <a:prstGeom prst="ellipse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9454" y="609122"/>
            <a:ext cx="1305594" cy="141635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楕円 7"/>
          <p:cNvSpPr/>
          <p:nvPr/>
        </p:nvSpPr>
        <p:spPr>
          <a:xfrm>
            <a:off x="4869454" y="609122"/>
            <a:ext cx="1305594" cy="14163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9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1265</TotalTime>
  <Words>375</Words>
  <Application>Microsoft Office PowerPoint</Application>
  <PresentationFormat>A4 210 x 297 mm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ＤＦ平成ゴシック体W5</vt:lpstr>
      <vt:lpstr>EPSON 太丸ゴシック体Ｂ</vt:lpstr>
      <vt:lpstr>HG丸ｺﾞｼｯｸM-PRO</vt:lpstr>
      <vt:lpstr>ＭＳ Ｐゴシック</vt:lpstr>
      <vt:lpstr>ＭＳ 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川島 武人</dc:creator>
  <cp:lastModifiedBy>新井 孝典</cp:lastModifiedBy>
  <cp:revision>78</cp:revision>
  <cp:lastPrinted>2024-01-30T05:55:57Z</cp:lastPrinted>
  <dcterms:created xsi:type="dcterms:W3CDTF">2019-01-18T06:41:23Z</dcterms:created>
  <dcterms:modified xsi:type="dcterms:W3CDTF">2024-01-30T05:56:02Z</dcterms:modified>
</cp:coreProperties>
</file>